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tags/tag34.xml" ContentType="application/vnd.openxmlformats-officedocument.presentationml.tags+xml"/>
  <Override PartName="/ppt/notesSlides/notesSlide38.xml" ContentType="application/vnd.openxmlformats-officedocument.presentationml.notesSlide+xml"/>
  <Override PartName="/ppt/tags/tag35.xml" ContentType="application/vnd.openxmlformats-officedocument.presentationml.tags+xml"/>
  <Override PartName="/ppt/notesSlides/notesSlide39.xml" ContentType="application/vnd.openxmlformats-officedocument.presentationml.notesSlide+xml"/>
  <Override PartName="/ppt/tags/tag36.xml" ContentType="application/vnd.openxmlformats-officedocument.presentationml.tags+xml"/>
  <Override PartName="/ppt/notesSlides/notesSlide40.xml" ContentType="application/vnd.openxmlformats-officedocument.presentationml.notesSlide+xml"/>
  <Override PartName="/ppt/tags/tag37.xml" ContentType="application/vnd.openxmlformats-officedocument.presentationml.tags+xml"/>
  <Override PartName="/ppt/notesSlides/notesSlide41.xml" ContentType="application/vnd.openxmlformats-officedocument.presentationml.notesSlide+xml"/>
  <Override PartName="/ppt/tags/tag38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39.xml" ContentType="application/vnd.openxmlformats-officedocument.presentationml.tags+xml"/>
  <Override PartName="/ppt/notesSlides/notesSlide44.xml" ContentType="application/vnd.openxmlformats-officedocument.presentationml.notesSlide+xml"/>
  <Override PartName="/ppt/tags/tag40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1.xml" ContentType="application/vnd.openxmlformats-officedocument.presentationml.tags+xml"/>
  <Override PartName="/ppt/notesSlides/notesSlide48.xml" ContentType="application/vnd.openxmlformats-officedocument.presentationml.notesSlide+xml"/>
  <Override PartName="/ppt/tags/tag42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87" r:id="rId2"/>
    <p:sldId id="285" r:id="rId3"/>
    <p:sldId id="257" r:id="rId4"/>
    <p:sldId id="258" r:id="rId5"/>
    <p:sldId id="289" r:id="rId6"/>
    <p:sldId id="290" r:id="rId7"/>
    <p:sldId id="291" r:id="rId8"/>
    <p:sldId id="292" r:id="rId9"/>
    <p:sldId id="293" r:id="rId10"/>
    <p:sldId id="294" r:id="rId11"/>
    <p:sldId id="297" r:id="rId12"/>
    <p:sldId id="295" r:id="rId13"/>
    <p:sldId id="296" r:id="rId14"/>
    <p:sldId id="307" r:id="rId15"/>
    <p:sldId id="298" r:id="rId16"/>
    <p:sldId id="299" r:id="rId17"/>
    <p:sldId id="300" r:id="rId18"/>
    <p:sldId id="301" r:id="rId19"/>
    <p:sldId id="315" r:id="rId20"/>
    <p:sldId id="316" r:id="rId21"/>
    <p:sldId id="304" r:id="rId22"/>
    <p:sldId id="305" r:id="rId23"/>
    <p:sldId id="306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5" r:id="rId48"/>
    <p:sldId id="334" r:id="rId49"/>
    <p:sldId id="336" r:id="rId50"/>
    <p:sldId id="337" r:id="rId51"/>
    <p:sldId id="283" r:id="rId52"/>
  </p:sldIdLst>
  <p:sldSz cx="9144000" cy="6858000" type="screen4x3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8" autoAdjust="0"/>
    <p:restoredTop sz="89340" autoAdjust="0"/>
  </p:normalViewPr>
  <p:slideViewPr>
    <p:cSldViewPr snapToGrid="0" showGuides="1">
      <p:cViewPr varScale="1">
        <p:scale>
          <a:sx n="77" d="100"/>
          <a:sy n="77" d="100"/>
        </p:scale>
        <p:origin x="14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761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333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49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6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06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323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787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696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409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58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1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419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199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14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690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75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01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89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934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854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11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747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829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533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767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1801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02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631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592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515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826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895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324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097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9102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306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543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344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930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8832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072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1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8868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73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45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856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52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1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4327070" y="1968156"/>
            <a:ext cx="4816929" cy="48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2637063"/>
            <a:ext cx="2118753" cy="42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6" y="2621407"/>
            <a:ext cx="3037114" cy="36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764506" y="1908632"/>
            <a:ext cx="2586038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4972050" y="3727907"/>
            <a:ext cx="2586038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9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273967" y="2746373"/>
            <a:ext cx="1640685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168325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3238500" y="2971800"/>
            <a:ext cx="266700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45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68" r:id="rId5"/>
    <p:sldLayoutId id="2147483670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microsoft.com/office/2007/relationships/hdphoto" Target="../media/hdphoto9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5" Type="http://schemas.microsoft.com/office/2007/relationships/hdphoto" Target="../media/hdphoto10.wdp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microsoft.com/office/2007/relationships/hdphoto" Target="../media/hdphoto11.wdp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microsoft.com/office/2007/relationships/hdphoto" Target="../media/hdphoto12.wdp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5" Type="http://schemas.microsoft.com/office/2007/relationships/hdphoto" Target="../media/hdphoto13.wdp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5" Type="http://schemas.microsoft.com/office/2007/relationships/hdphoto" Target="../media/hdphoto14.wdp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6" Type="http://schemas.microsoft.com/office/2007/relationships/hdphoto" Target="../media/hdphoto15.wdp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microsoft.com/office/2007/relationships/hdphoto" Target="../media/hdphoto16.wdp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Relationship Id="rId5" Type="http://schemas.microsoft.com/office/2007/relationships/hdphoto" Target="../media/hdphoto17.wdp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5" Type="http://schemas.microsoft.com/office/2007/relationships/hdphoto" Target="../media/hdphoto18.wdp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21.wdp"/><Relationship Id="rId3" Type="http://schemas.openxmlformats.org/officeDocument/2006/relationships/notesSlide" Target="../notesSlides/notesSlide44.xml"/><Relationship Id="rId7" Type="http://schemas.microsoft.com/office/2007/relationships/hdphoto" Target="../media/hdphoto19.wdp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image" Target="../media/image47.png"/><Relationship Id="rId11" Type="http://schemas.openxmlformats.org/officeDocument/2006/relationships/image" Target="../media/image50.jpeg"/><Relationship Id="rId5" Type="http://schemas.openxmlformats.org/officeDocument/2006/relationships/image" Target="../media/image45.jpeg"/><Relationship Id="rId10" Type="http://schemas.openxmlformats.org/officeDocument/2006/relationships/image" Target="../media/image49.jpeg"/><Relationship Id="rId4" Type="http://schemas.openxmlformats.org/officeDocument/2006/relationships/image" Target="../media/image44.jpeg"/><Relationship Id="rId9" Type="http://schemas.microsoft.com/office/2007/relationships/hdphoto" Target="../media/hdphoto20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4" Type="http://schemas.openxmlformats.org/officeDocument/2006/relationships/image" Target="../media/image5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-106363" y="350838"/>
            <a:ext cx="932656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rgbClr val="170272"/>
                </a:solidFill>
              </a:rPr>
              <a:t>ĐẠI HỌC QUỐC GIA TP.HỒ CHÍ MINH</a:t>
            </a:r>
          </a:p>
          <a:p>
            <a:pPr algn="ctr" eaLnBrk="1" hangingPunct="1"/>
            <a:r>
              <a:rPr lang="en-US" altLang="en-US" sz="2400" b="1" dirty="0">
                <a:solidFill>
                  <a:srgbClr val="170272"/>
                </a:solidFill>
              </a:rPr>
              <a:t>TRƯỜNG ĐẠI HỌC BÁCH KHOA</a:t>
            </a:r>
          </a:p>
          <a:p>
            <a:pPr algn="ctr" eaLnBrk="1" hangingPunct="1"/>
            <a:r>
              <a:rPr lang="en-US" altLang="en-US" dirty="0">
                <a:solidFill>
                  <a:srgbClr val="170272"/>
                </a:solidFill>
              </a:rPr>
              <a:t>KHOA ĐIỆN - ĐIỆN TỬ </a:t>
            </a:r>
          </a:p>
          <a:p>
            <a:pPr algn="ctr" eaLnBrk="1" hangingPunct="1"/>
            <a:r>
              <a:rPr lang="en-US" altLang="en-US" dirty="0">
                <a:solidFill>
                  <a:srgbClr val="170272"/>
                </a:solidFill>
              </a:rPr>
              <a:t>BỘ MÔN ĐIỆN TỬ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0" y="2438400"/>
            <a:ext cx="91440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en-US" sz="3600" b="1" dirty="0">
                <a:solidFill>
                  <a:srgbClr val="337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ĐỀ CƯƠNG LUẬN VĂN TỐT NGHIỆP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b="1" dirty="0">
                <a:solidFill>
                  <a:srgbClr val="3376C7"/>
                </a:solidFill>
              </a:rPr>
              <a:t>ĐIỀU KHIỂN ROBOT TỪ XA BẰNG GIỌNG NÓI</a:t>
            </a:r>
          </a:p>
          <a:p>
            <a:pPr algn="ctr" eaLnBrk="1" hangingPunct="1"/>
            <a:endParaRPr lang="en-US" altLang="en-US" sz="2000" b="1" dirty="0">
              <a:solidFill>
                <a:srgbClr val="3376C7"/>
              </a:solidFill>
            </a:endParaRPr>
          </a:p>
          <a:p>
            <a:pPr algn="ctr" eaLnBrk="1" hangingPunct="1"/>
            <a:endParaRPr lang="en-US" altLang="en-US" sz="2000" b="1" dirty="0">
              <a:solidFill>
                <a:srgbClr val="3376C7"/>
              </a:solidFill>
            </a:endParaRPr>
          </a:p>
          <a:p>
            <a:pPr algn="ctr" eaLnBrk="1" hangingPunct="1"/>
            <a:r>
              <a:rPr lang="en-US" altLang="en-US" sz="2400" b="1" dirty="0">
                <a:solidFill>
                  <a:srgbClr val="3376C7"/>
                </a:solidFill>
              </a:rPr>
              <a:t>GVHD: </a:t>
            </a:r>
            <a:r>
              <a:rPr lang="en-US" altLang="en-US" sz="2400" b="1" dirty="0" err="1">
                <a:solidFill>
                  <a:srgbClr val="3376C7"/>
                </a:solidFill>
              </a:rPr>
              <a:t>Hô</a:t>
            </a:r>
            <a:r>
              <a:rPr lang="en-US" altLang="en-US" sz="2400" b="1" dirty="0">
                <a:solidFill>
                  <a:srgbClr val="3376C7"/>
                </a:solidFill>
              </a:rPr>
              <a:t>̀ </a:t>
            </a:r>
            <a:r>
              <a:rPr lang="en-US" altLang="en-US" sz="2400" b="1" dirty="0" err="1">
                <a:solidFill>
                  <a:srgbClr val="3376C7"/>
                </a:solidFill>
              </a:rPr>
              <a:t>Trung</a:t>
            </a:r>
            <a:r>
              <a:rPr lang="en-US" altLang="en-US" sz="2400" b="1" dirty="0">
                <a:solidFill>
                  <a:srgbClr val="3376C7"/>
                </a:solidFill>
              </a:rPr>
              <a:t> Mỹ</a:t>
            </a:r>
          </a:p>
          <a:p>
            <a:pPr algn="ctr" eaLnBrk="1" hangingPunct="1"/>
            <a:r>
              <a:rPr lang="en-US" altLang="en-US" sz="2400" b="1" dirty="0">
                <a:solidFill>
                  <a:srgbClr val="3376C7"/>
                </a:solidFill>
              </a:rPr>
              <a:t>SV: </a:t>
            </a:r>
            <a:r>
              <a:rPr lang="en-US" altLang="en-US" sz="2400" b="1" dirty="0" err="1">
                <a:solidFill>
                  <a:srgbClr val="3376C7"/>
                </a:solidFill>
              </a:rPr>
              <a:t>Nguyễn</a:t>
            </a:r>
            <a:r>
              <a:rPr lang="en-US" altLang="en-US" sz="2400" b="1" dirty="0">
                <a:solidFill>
                  <a:srgbClr val="3376C7"/>
                </a:solidFill>
              </a:rPr>
              <a:t> </a:t>
            </a:r>
            <a:r>
              <a:rPr lang="en-US" altLang="en-US" sz="2400" b="1" dirty="0" err="1">
                <a:solidFill>
                  <a:srgbClr val="3376C7"/>
                </a:solidFill>
              </a:rPr>
              <a:t>Thê</a:t>
            </a:r>
            <a:r>
              <a:rPr lang="en-US" altLang="en-US" sz="2400" b="1" dirty="0">
                <a:solidFill>
                  <a:srgbClr val="3376C7"/>
                </a:solidFill>
              </a:rPr>
              <a:t>́ </a:t>
            </a:r>
            <a:r>
              <a:rPr lang="en-US" altLang="en-US" sz="2400" b="1" dirty="0" err="1">
                <a:solidFill>
                  <a:srgbClr val="3376C7"/>
                </a:solidFill>
              </a:rPr>
              <a:t>Hùng</a:t>
            </a:r>
            <a:endParaRPr lang="en-US" altLang="en-US" sz="2400" b="1" dirty="0">
              <a:solidFill>
                <a:srgbClr val="3376C7"/>
              </a:solidFill>
            </a:endParaRPr>
          </a:p>
          <a:p>
            <a:pPr algn="ctr" eaLnBrk="1" hangingPunct="1"/>
            <a:r>
              <a:rPr lang="en-US" altLang="en-US" sz="2400" b="1" dirty="0">
                <a:solidFill>
                  <a:srgbClr val="3376C7"/>
                </a:solidFill>
              </a:rPr>
              <a:t>MSSV: 1651042</a:t>
            </a:r>
          </a:p>
        </p:txBody>
      </p:sp>
      <p:pic>
        <p:nvPicPr>
          <p:cNvPr id="6" name="Picture 13" descr="Logo_hcmu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7600" y="190500"/>
            <a:ext cx="15621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95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884" y="1785256"/>
            <a:ext cx="3960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vi-VN" sz="2400" dirty="0"/>
              <a:t>Tai người không cảm nhận sự thay đổi tần số của tiếng nói tuyến tính mà theo thang mel.</a:t>
            </a:r>
          </a:p>
          <a:p>
            <a:endParaRPr lang="vi-VN" sz="2400" dirty="0"/>
          </a:p>
          <a:p>
            <a:r>
              <a:rPr lang="vi-VN" sz="2400" dirty="0"/>
              <a:t>Tuyến tính ở tần số dưới 1kHz và logarit ở tần số cao hơn 1kHz.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3415" y="1672047"/>
            <a:ext cx="4757973" cy="39009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198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347" y="1709601"/>
            <a:ext cx="7829550" cy="4152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4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pic>
        <p:nvPicPr>
          <p:cNvPr id="7" name="Picture 6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6518" y="1166949"/>
            <a:ext cx="2810557" cy="56126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587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59009" y="1672047"/>
                <a:ext cx="8279893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u="sng" dirty="0"/>
                  <a:t>Bước 1</a:t>
                </a:r>
                <a:r>
                  <a:rPr lang="vi-VN" sz="2400" dirty="0"/>
                  <a:t>: Pre-emphasis</a:t>
                </a:r>
              </a:p>
              <a:p>
                <a:endParaRPr lang="vi-VN" sz="2400" dirty="0"/>
              </a:p>
              <a:p>
                <a:pPr marL="342900" indent="-342900">
                  <a:buFontTx/>
                  <a:buChar char="-"/>
                </a:pPr>
                <a:r>
                  <a:rPr lang="vi-VN" sz="2400" dirty="0"/>
                  <a:t>Làm bằng phổ</a:t>
                </a:r>
              </a:p>
              <a:p>
                <a:pPr marL="342900" indent="-342900">
                  <a:buFontTx/>
                  <a:buChar char="-"/>
                </a:pPr>
                <a:r>
                  <a:rPr lang="vi-VN" sz="2400" dirty="0"/>
                  <a:t>Làm tiếng nói lớn hơn để ảnh hưởng của các âm thanh môi trường và nhiễu trở thành không đáng kể</a:t>
                </a:r>
              </a:p>
              <a:p>
                <a:pPr marL="342900" indent="-342900">
                  <a:buFontTx/>
                  <a:buChar char="-"/>
                </a:pPr>
                <a:r>
                  <a:rPr lang="vi-VN" sz="2400" dirty="0"/>
                  <a:t>Tín hiệu s(n) được cho qua một bộ lọc FIR thông cao: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vi-V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vi-VN" sz="2400" dirty="0"/>
                  <a:t>(𝑛) = 𝑥(𝑛) − 𝑎𝑥(𝑛 − </a:t>
                </a:r>
                <a:r>
                  <a:rPr lang="vi-VN" sz="2400" i="1" dirty="0"/>
                  <a:t>1</a:t>
                </a:r>
                <a:r>
                  <a:rPr lang="vi-VN" sz="2400" dirty="0"/>
                  <a:t>) </a:t>
                </a:r>
              </a:p>
              <a:p>
                <a:pPr algn="ctr"/>
                <a:r>
                  <a:rPr lang="vi-VN" sz="2000" dirty="0"/>
                  <a:t>với 0.9 ≤ a ≤ 1</a:t>
                </a:r>
              </a:p>
              <a:p>
                <a:pPr marL="342900" indent="-342900">
                  <a:buFontTx/>
                  <a:buChar char="-"/>
                </a:pPr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09" y="1672047"/>
                <a:ext cx="8279893" cy="3354765"/>
              </a:xfrm>
              <a:prstGeom prst="rect">
                <a:avLst/>
              </a:prstGeom>
              <a:blipFill>
                <a:blip r:embed="rId4"/>
                <a:stretch>
                  <a:fillRect l="-1178" t="-127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1920" y="4736955"/>
            <a:ext cx="2434070" cy="1992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591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279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1</a:t>
            </a:r>
            <a:r>
              <a:rPr lang="vi-VN" sz="2400" dirty="0"/>
              <a:t>: Pre-emphasis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5706" y="2355272"/>
            <a:ext cx="6086097" cy="4222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pic>
        <p:nvPicPr>
          <p:cNvPr id="6" name="Picture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7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129" y="2498471"/>
            <a:ext cx="8888368" cy="34355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3698" y="1471739"/>
            <a:ext cx="5131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Thường chọn a=0.95</a:t>
            </a:r>
          </a:p>
          <a:p>
            <a:r>
              <a:rPr lang="vi-VN" sz="2400" dirty="0"/>
              <a:t>Đây là tín hiệu của từ “Đi lùi”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4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72419" y="2487930"/>
            <a:ext cx="8488680" cy="391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3698" y="1471739"/>
            <a:ext cx="5131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Thường chọn a=0.95</a:t>
            </a:r>
          </a:p>
          <a:p>
            <a:r>
              <a:rPr lang="vi-VN" sz="2400" dirty="0"/>
              <a:t>Đây là phổ tín hiệu của từ “Đi lùi”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87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2798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2</a:t>
            </a:r>
            <a:r>
              <a:rPr lang="vi-VN" sz="2400" dirty="0"/>
              <a:t>: Tách từ và lọc nhiễu biên độ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r>
              <a:rPr lang="vi-VN" sz="2400" dirty="0"/>
              <a:t>Để giảm khối lượng tính toán, và tăng độ chính xác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Phân tích năng lượng ( ESS – Energy of Speech Signal ) kết hợp với tỉ lệ điểm qua điểm Zero ( ZCR – Zero Crossing Rate ).</a:t>
            </a:r>
          </a:p>
          <a:p>
            <a:pPr marL="342900" indent="-342900">
              <a:buFontTx/>
              <a:buChar char="-"/>
            </a:pPr>
            <a:endParaRPr lang="vi-VN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697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10" y="1672047"/>
            <a:ext cx="60616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2</a:t>
            </a:r>
            <a:r>
              <a:rPr lang="vi-VN" sz="2400" dirty="0"/>
              <a:t>: Tách từ và lọc nhiễu biên độ</a:t>
            </a:r>
          </a:p>
          <a:p>
            <a:endParaRPr lang="vi-VN" sz="2400" dirty="0"/>
          </a:p>
          <a:p>
            <a:r>
              <a:rPr lang="vi-VN" sz="2400" dirty="0"/>
              <a:t>Năng lượng trung bình:</a:t>
            </a:r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en-US" sz="2400" dirty="0"/>
          </a:p>
          <a:p>
            <a:endParaRPr lang="vi-VN" sz="2400" dirty="0"/>
          </a:p>
          <a:p>
            <a:r>
              <a:rPr lang="vi-VN" sz="2400" dirty="0"/>
              <a:t>- Với N là số mẫu trong 1 frame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endParaRPr lang="vi-VN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39E40-7D5E-49FD-AA25-D31ED4220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087" y="3081129"/>
            <a:ext cx="6967825" cy="12324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654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10" y="1672047"/>
            <a:ext cx="86279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2</a:t>
            </a:r>
            <a:r>
              <a:rPr lang="vi-VN" sz="2400" dirty="0"/>
              <a:t>: Tách từ và lọc nhiễu biên độ</a:t>
            </a:r>
          </a:p>
          <a:p>
            <a:endParaRPr lang="vi-VN" sz="2400" dirty="0"/>
          </a:p>
          <a:p>
            <a:r>
              <a:rPr lang="vi-VN" sz="2400" dirty="0"/>
              <a:t>Tốc độ vượt qua 0 chỉ ra tần số thay đổi dấu của biên độ tín hiệu:</a:t>
            </a:r>
          </a:p>
          <a:p>
            <a:pPr algn="ctr"/>
            <a:endParaRPr lang="vi-VN" sz="2400" dirty="0"/>
          </a:p>
          <a:p>
            <a:pPr marL="342900" indent="-342900">
              <a:buFontTx/>
              <a:buChar char="-"/>
            </a:pPr>
            <a:endParaRPr lang="vi-VN" sz="2400" dirty="0"/>
          </a:p>
          <a:p>
            <a:pPr marL="342900" indent="-342900">
              <a:buFontTx/>
              <a:buChar char="-"/>
            </a:pPr>
            <a:endParaRPr lang="vi-VN" sz="2400" dirty="0"/>
          </a:p>
          <a:p>
            <a:pPr marL="342900" indent="-342900">
              <a:buFontTx/>
              <a:buChar char="-"/>
            </a:pPr>
            <a:r>
              <a:rPr lang="vi-VN" sz="2400" dirty="0"/>
              <a:t>Với N là số mẫu trong 1 frame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119293"/>
            <a:ext cx="3810000" cy="933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670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548724" y="2469297"/>
            <a:ext cx="4240989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ĐIỀU KHIỂN ROBOT TỪ XA BẰNG GIỌNG NÓI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23FF32-456A-4F58-AE56-14E0C63DA5D7}"/>
              </a:ext>
            </a:extLst>
          </p:cNvPr>
          <p:cNvSpPr txBox="1"/>
          <p:nvPr/>
        </p:nvSpPr>
        <p:spPr>
          <a:xfrm>
            <a:off x="458523" y="4477207"/>
            <a:ext cx="4115990" cy="2308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524192" y="4906936"/>
            <a:ext cx="312703" cy="312701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877297" y="4957396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SV: NGUYỄN THẾ HÙNG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2438742" y="4906936"/>
            <a:ext cx="312703" cy="312701"/>
            <a:chOff x="891974" y="4415843"/>
            <a:chExt cx="450443" cy="450443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  <p:sp>
          <p:nvSpPr>
            <p:cNvPr id="15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E9B6E43-5074-4284-B302-6CCA380E4E3C}"/>
              </a:ext>
            </a:extLst>
          </p:cNvPr>
          <p:cNvSpPr txBox="1"/>
          <p:nvPr/>
        </p:nvSpPr>
        <p:spPr>
          <a:xfrm>
            <a:off x="2791847" y="4957396"/>
            <a:ext cx="121860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TIME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：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02.01.2020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548723" y="2058357"/>
            <a:ext cx="341574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Trường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đại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học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Bách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Khoa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 TP.HCM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+mj-ea"/>
            </a:endParaRP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550069"/>
            <a:ext cx="457200" cy="4572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827769" y="255758"/>
            <a:ext cx="113915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Work summary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919679" y="255758"/>
            <a:ext cx="1129155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meeting report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971096" y="255758"/>
            <a:ext cx="1101007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Business Show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079019" y="255758"/>
            <a:ext cx="1200072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Project planning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18782" y="325565"/>
            <a:ext cx="221456" cy="114300"/>
            <a:chOff x="3867150" y="1504950"/>
            <a:chExt cx="295275" cy="152400"/>
          </a:xfrm>
        </p:grpSpPr>
        <p:cxnSp>
          <p:nvCxnSpPr>
            <p:cNvPr id="24" name="直接连接符 23"/>
            <p:cNvCxnSpPr>
              <a:cxnSpLocks/>
            </p:cNvCxnSpPr>
            <p:nvPr/>
          </p:nvCxnSpPr>
          <p:spPr>
            <a:xfrm>
              <a:off x="3867150" y="15049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cxnSpLocks/>
            </p:cNvCxnSpPr>
            <p:nvPr/>
          </p:nvCxnSpPr>
          <p:spPr>
            <a:xfrm>
              <a:off x="3867150" y="15811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cxnSpLocks/>
            </p:cNvCxnSpPr>
            <p:nvPr/>
          </p:nvCxnSpPr>
          <p:spPr>
            <a:xfrm>
              <a:off x="3867150" y="16573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7" grpId="0"/>
      <p:bldP spid="8" grpId="0"/>
      <p:bldP spid="12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953" y="0"/>
            <a:ext cx="423582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7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3</a:t>
            </a:r>
            <a:r>
              <a:rPr lang="vi-VN" sz="2400" dirty="0"/>
              <a:t>: Frame Blocking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Tín hiệu được phân đoạn thành các frame.      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Mỗi frame N mẫu, độ chồng lấp M mẫu với M = 1/3 N,    N = 256 để dễ cho việc tính FFT</a:t>
            </a:r>
          </a:p>
          <a:p>
            <a:pPr marL="342900" indent="-342900">
              <a:buFontTx/>
              <a:buChar char="-"/>
            </a:pPr>
            <a:endParaRPr lang="vi-VN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1026" name="Picture 2" descr="Hình ảnh có li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067" y="3344791"/>
            <a:ext cx="6413865" cy="336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934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4</a:t>
            </a:r>
            <a:r>
              <a:rPr lang="vi-VN" sz="2400" dirty="0"/>
              <a:t>: Cửa sổ hóa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r>
              <a:rPr lang="vi-VN" sz="2400" dirty="0"/>
              <a:t>Giảm sự không liên tục giữa điểm đầu và điểm cuối của mỗi frame.      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Giảm sai số phân tích Fourier do độ dài hữu hạn của tín hiệu gây ra.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Gọi cửa sổ là w(n), 0 ≤ n ≤ N – 1, với N là số phần tử trong mỗi frame</a:t>
            </a:r>
          </a:p>
          <a:p>
            <a:pPr marL="228600" marR="0" algn="ctr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latin typeface="+mj-lt"/>
                <a:ea typeface="MS Minch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(n) = x</a:t>
            </a:r>
            <a:r>
              <a:rPr lang="en-US" sz="2400" baseline="-25000" dirty="0">
                <a:latin typeface="+mj-lt"/>
                <a:ea typeface="MS Minch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(n) * w(n)    (0 ≤ </a:t>
            </a:r>
            <a:r>
              <a:rPr lang="en-US" sz="2400" i="1" dirty="0">
                <a:latin typeface="+mj-lt"/>
                <a:ea typeface="MS Mincho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 ≤ </a:t>
            </a:r>
            <a:r>
              <a:rPr lang="en-US" sz="2400" i="1" dirty="0">
                <a:latin typeface="+mj-lt"/>
                <a:ea typeface="MS Mincho"/>
                <a:cs typeface="Times New Roman" panose="02020603050405020304" pitchFamily="18" charset="0"/>
              </a:rPr>
              <a:t>N – 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1)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72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4</a:t>
            </a:r>
            <a:r>
              <a:rPr lang="vi-VN" sz="2400" dirty="0"/>
              <a:t>: Cửa sổ hóa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Cửa sổ Hamming:</a:t>
            </a:r>
          </a:p>
          <a:p>
            <a:pPr marL="342900" indent="-342900">
              <a:buFontTx/>
              <a:buChar char="-"/>
            </a:pP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690" y="2552006"/>
            <a:ext cx="6242214" cy="874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4052166"/>
            <a:ext cx="3238355" cy="2519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9435" y="4052166"/>
            <a:ext cx="3900462" cy="25671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988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5</a:t>
            </a:r>
            <a:r>
              <a:rPr lang="vi-VN" sz="2400" dirty="0"/>
              <a:t>: FFT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r>
              <a:rPr lang="vi-VN" sz="2400" dirty="0"/>
              <a:t>Chuyển đổi tín hiệu thời gian thành tín hiệu tần số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904026" y="3603370"/>
            <a:ext cx="2757863" cy="9927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275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6</a:t>
            </a:r>
            <a:r>
              <a:rPr lang="vi-VN" sz="2400" dirty="0"/>
              <a:t>: Mel-frequency scale</a:t>
            </a:r>
          </a:p>
          <a:p>
            <a:endParaRPr lang="vi-VN" sz="2400" dirty="0"/>
          </a:p>
          <a:p>
            <a:r>
              <a:rPr lang="vi-VN" sz="2400" dirty="0"/>
              <a:t>Các phương trình sau dùng để chuyển giữa Hert (f) và Mel (m):</a:t>
            </a:r>
          </a:p>
          <a:p>
            <a:pPr algn="ctr"/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5951" y="3546054"/>
            <a:ext cx="3466967" cy="1291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112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6</a:t>
            </a:r>
            <a:r>
              <a:rPr lang="vi-VN" sz="2400" dirty="0"/>
              <a:t>: Mel-frequency scale</a:t>
            </a:r>
          </a:p>
          <a:p>
            <a:endParaRPr lang="vi-VN" sz="2400" dirty="0"/>
          </a:p>
          <a:p>
            <a:r>
              <a:rPr lang="vi-VN" sz="2400" dirty="0"/>
              <a:t>Áp dụng bộ lọc Mel-Frequency Filter:</a:t>
            </a:r>
          </a:p>
          <a:p>
            <a:pPr algn="ctr"/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98" y="2872376"/>
            <a:ext cx="6150811" cy="29386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98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6</a:t>
            </a:r>
            <a:r>
              <a:rPr lang="vi-VN" sz="2400" dirty="0"/>
              <a:t>: Mel-frequency scale</a:t>
            </a:r>
          </a:p>
          <a:p>
            <a:endParaRPr lang="vi-VN" sz="2400" dirty="0"/>
          </a:p>
          <a:p>
            <a:r>
              <a:rPr lang="vi-VN" sz="2400" dirty="0"/>
              <a:t>Áp dụng bộ lọc Mel-Frequency Filter:</a:t>
            </a:r>
          </a:p>
          <a:p>
            <a:pPr algn="ctr"/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70" y="3304493"/>
            <a:ext cx="6700253" cy="335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27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7</a:t>
            </a:r>
            <a:r>
              <a:rPr lang="vi-VN" sz="2400" dirty="0"/>
              <a:t>: Mel-frequency scale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r>
              <a:rPr lang="vi-VN" sz="2400" dirty="0"/>
              <a:t>Bước này chuyển đổi logarit của mel spectrum về trục thời gian</a:t>
            </a:r>
          </a:p>
          <a:p>
            <a:pPr marL="342900" indent="-342900">
              <a:buFontTx/>
              <a:buChar char="-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Phương pháp biến đổi ở đây dùng DCT ( discrite cosin transform ) </a:t>
            </a: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897" y="4108621"/>
            <a:ext cx="5457075" cy="1049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27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Kết quả: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63" y="2379403"/>
            <a:ext cx="8670464" cy="3531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27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6297" y="3142773"/>
            <a:ext cx="222208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经典综艺体简" panose="02010609000101010101" pitchFamily="49" charset="-122"/>
              </a:rPr>
              <a:t>NỘI DUNG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90634" y="1305521"/>
            <a:ext cx="3796393" cy="709181"/>
            <a:chOff x="6095996" y="2061026"/>
            <a:chExt cx="5061857" cy="711491"/>
          </a:xfrm>
        </p:grpSpPr>
        <p:sp>
          <p:nvSpPr>
            <p:cNvPr id="5" name="文本框 4"/>
            <p:cNvSpPr txBox="1"/>
            <p:nvPr/>
          </p:nvSpPr>
          <p:spPr>
            <a:xfrm>
              <a:off x="6096000" y="2061026"/>
              <a:ext cx="2116392" cy="46316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KHÁI QUÁT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95996" y="2463737"/>
              <a:ext cx="5061857" cy="30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Khái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quát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vê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̀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nhận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dạng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giọng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nói</a:t>
              </a:r>
              <a:endParaRPr lang="en-US" altLang="zh-CN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90636" y="2081939"/>
            <a:ext cx="3796393" cy="729533"/>
            <a:chOff x="6095999" y="2061026"/>
            <a:chExt cx="5061857" cy="972712"/>
          </a:xfrm>
        </p:grpSpPr>
        <p:sp>
          <p:nvSpPr>
            <p:cNvPr id="8" name="文本框 7"/>
            <p:cNvSpPr txBox="1"/>
            <p:nvPr/>
          </p:nvSpPr>
          <p:spPr>
            <a:xfrm>
              <a:off x="6096000" y="2061026"/>
              <a:ext cx="3379557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TRÍCH ĐẶC TRƯNG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95999" y="2623368"/>
              <a:ext cx="5061857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Sư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̉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dụng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các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phương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pháp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trích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đặc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trưng</a:t>
              </a:r>
              <a:endParaRPr lang="en-US" altLang="zh-CN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90635" y="2858355"/>
            <a:ext cx="4161760" cy="711821"/>
            <a:chOff x="6095997" y="2061026"/>
            <a:chExt cx="5549013" cy="949096"/>
          </a:xfrm>
        </p:grpSpPr>
        <p:sp>
          <p:nvSpPr>
            <p:cNvPr id="11" name="文本框 10"/>
            <p:cNvSpPr txBox="1"/>
            <p:nvPr/>
          </p:nvSpPr>
          <p:spPr>
            <a:xfrm>
              <a:off x="6096000" y="2061026"/>
              <a:ext cx="2368597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NHẬN DẠNG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95997" y="2599752"/>
              <a:ext cx="5549013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Nhận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dạng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va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̀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huấn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luyện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mẫu</a:t>
              </a:r>
              <a:endParaRPr lang="en-US" altLang="zh-CN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90635" y="3634777"/>
            <a:ext cx="4161760" cy="733291"/>
            <a:chOff x="6095997" y="2061026"/>
            <a:chExt cx="5549013" cy="977723"/>
          </a:xfrm>
        </p:grpSpPr>
        <p:sp>
          <p:nvSpPr>
            <p:cNvPr id="14" name="文本框 13"/>
            <p:cNvSpPr txBox="1"/>
            <p:nvPr/>
          </p:nvSpPr>
          <p:spPr>
            <a:xfrm>
              <a:off x="6096000" y="2061026"/>
              <a:ext cx="2347224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PHẦN CỨNG</a:t>
              </a:r>
              <a:endParaRPr lang="zh-CN" altLang="en-US" sz="2400" dirty="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095997" y="2628379"/>
              <a:ext cx="5549013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Thiết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kê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́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hê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̣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nhúng</a:t>
              </a:r>
              <a:endParaRPr lang="en-US" altLang="zh-CN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041911" y="1341687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41911" y="2102136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041911" y="2862585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041911" y="3623033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04.</a:t>
            </a:r>
          </a:p>
        </p:txBody>
      </p:sp>
      <p:sp>
        <p:nvSpPr>
          <p:cNvPr id="21" name="文本框 13"/>
          <p:cNvSpPr txBox="1"/>
          <p:nvPr/>
        </p:nvSpPr>
        <p:spPr>
          <a:xfrm>
            <a:off x="4690635" y="4383482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DEMO</a:t>
            </a:r>
            <a:endParaRPr lang="zh-CN" altLang="en-US" sz="24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8"/>
          <p:cNvSpPr txBox="1"/>
          <p:nvPr/>
        </p:nvSpPr>
        <p:spPr>
          <a:xfrm>
            <a:off x="4041910" y="4371737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05.</a:t>
            </a:r>
          </a:p>
        </p:txBody>
      </p:sp>
      <p:grpSp>
        <p:nvGrpSpPr>
          <p:cNvPr id="24" name="组合 12"/>
          <p:cNvGrpSpPr/>
          <p:nvPr/>
        </p:nvGrpSpPr>
        <p:grpSpPr>
          <a:xfrm>
            <a:off x="4690634" y="5132185"/>
            <a:ext cx="4161760" cy="733291"/>
            <a:chOff x="6095997" y="2061026"/>
            <a:chExt cx="5549013" cy="977723"/>
          </a:xfrm>
        </p:grpSpPr>
        <p:sp>
          <p:nvSpPr>
            <p:cNvPr id="25" name="文本框 13"/>
            <p:cNvSpPr txBox="1"/>
            <p:nvPr/>
          </p:nvSpPr>
          <p:spPr>
            <a:xfrm>
              <a:off x="6096000" y="2061026"/>
              <a:ext cx="3809162" cy="61555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KẾ HOẠCH LUẬN VĂN</a:t>
              </a:r>
              <a:endParaRPr lang="zh-CN" altLang="en-US" sz="2400" dirty="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14"/>
            <p:cNvSpPr txBox="1"/>
            <p:nvPr/>
          </p:nvSpPr>
          <p:spPr>
            <a:xfrm>
              <a:off x="6095997" y="2628379"/>
              <a:ext cx="5549013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Lên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kê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́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hoạch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cho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học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ky</a:t>
              </a:r>
              <a:r>
                <a:rPr lang="en-US" altLang="zh-CN" sz="1400" dirty="0">
                  <a:solidFill>
                    <a:schemeClr val="bg2">
                      <a:lumMod val="75000"/>
                    </a:schemeClr>
                  </a:solidFill>
                </a:rPr>
                <a:t>̀ </a:t>
              </a:r>
              <a:r>
                <a:rPr lang="en-US" altLang="zh-CN" sz="1400" dirty="0" err="1">
                  <a:solidFill>
                    <a:schemeClr val="bg2">
                      <a:lumMod val="75000"/>
                    </a:schemeClr>
                  </a:solidFill>
                </a:rPr>
                <a:t>tới</a:t>
              </a:r>
              <a:endParaRPr lang="en-US" altLang="zh-CN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7" name="文本框 18"/>
          <p:cNvSpPr txBox="1"/>
          <p:nvPr/>
        </p:nvSpPr>
        <p:spPr>
          <a:xfrm>
            <a:off x="4041910" y="5120441"/>
            <a:ext cx="67839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06.</a:t>
            </a:r>
          </a:p>
        </p:txBody>
      </p:sp>
    </p:spTree>
    <p:extLst>
      <p:ext uri="{BB962C8B-B14F-4D97-AF65-F5344CB8AC3E}">
        <p14:creationId xmlns:p14="http://schemas.microsoft.com/office/powerpoint/2010/main" val="336915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8" grpId="0"/>
      <p:bldP spid="19" grpId="0"/>
      <p:bldP spid="23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2216248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NHẬN DẠNG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656035" y="3916549"/>
            <a:ext cx="462135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Lượng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tử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hoá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vectơ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(VQ)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03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600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Các đặc tính của VQ: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Giảm thiểu lượng dữ liệu lưu trữ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Giảm thời gian tính toán độ giống nhau giữa các vector phổ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Biểu diễn rời rạc về mặt âm học của tiếng nói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6963" y="3796146"/>
            <a:ext cx="5549668" cy="2441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98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pic>
        <p:nvPicPr>
          <p:cNvPr id="6" name="Picture 5" descr="D:\Google Drive\LVTN\IMAGE\Figure 10. Conceptual diagram illustrating vector quantization codeword formation..png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82"/>
          <a:stretch/>
        </p:blipFill>
        <p:spPr bwMode="auto">
          <a:xfrm>
            <a:off x="2009113" y="2010987"/>
            <a:ext cx="5705368" cy="345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551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9009" y="1672047"/>
                <a:ext cx="8340853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u="sng" dirty="0"/>
                  <a:t>Khoảng cách Euclid:</a:t>
                </a:r>
                <a:endParaRPr lang="vi-VN" sz="24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d(</a:t>
                </a:r>
                <a:r>
                  <a:rPr lang="fr-FR" sz="2000" dirty="0" err="1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p,q</a:t>
                </a: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2000" i="1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fr-FR" sz="200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2000" i="1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vi-VN" sz="2000" i="1">
                                        <a:solidFill>
                                          <a:srgbClr val="2222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sz="2000" i="1">
                                        <a:solidFill>
                                          <a:srgbClr val="2222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vi-VN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vi-VN" sz="2400" dirty="0">
                  <a:effectLst/>
                  <a:latin typeface="Times New Roman" panose="02020603050405020304" pitchFamily="18" charset="0"/>
                  <a:ea typeface="MS Mincho"/>
                  <a:cs typeface="Times New Roman" panose="02020603050405020304" pitchFamily="18" charset="0"/>
                </a:endParaRPr>
              </a:p>
              <a:p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chiều</a:t>
                </a:r>
                <a:r>
                  <a:rPr lang="en-US" sz="2400" dirty="0"/>
                  <a:t> :</a:t>
                </a:r>
                <a:endParaRPr lang="vi-VN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09" y="1672047"/>
                <a:ext cx="8340853" cy="1595309"/>
              </a:xfrm>
              <a:prstGeom prst="rect">
                <a:avLst/>
              </a:prstGeom>
              <a:blipFill>
                <a:blip r:embed="rId4"/>
                <a:stretch>
                  <a:fillRect l="-1170" t="-2672" b="-992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1118" y="3642822"/>
            <a:ext cx="3701357" cy="23146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90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9009" y="1672047"/>
                <a:ext cx="8340853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u="sng" dirty="0"/>
                  <a:t>Khoảng cách Euclid:</a:t>
                </a:r>
                <a:endParaRPr lang="vi-VN" sz="24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d(</a:t>
                </a:r>
                <a:r>
                  <a:rPr lang="fr-FR" sz="2000" dirty="0" err="1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p,q</a:t>
                </a: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2000" i="1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fr-FR" sz="200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2000" i="1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vi-VN" sz="2000" i="1">
                                        <a:solidFill>
                                          <a:srgbClr val="2222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sz="2000" i="1">
                                        <a:solidFill>
                                          <a:srgbClr val="2222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vi-VN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vi-VN" sz="2400" dirty="0">
                  <a:effectLst/>
                  <a:latin typeface="Times New Roman" panose="02020603050405020304" pitchFamily="18" charset="0"/>
                  <a:ea typeface="MS Mincho"/>
                  <a:cs typeface="Times New Roman" panose="02020603050405020304" pitchFamily="18" charset="0"/>
                </a:endParaRPr>
              </a:p>
              <a:p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 3 </a:t>
                </a:r>
                <a:r>
                  <a:rPr lang="en-US" sz="2400" dirty="0" err="1"/>
                  <a:t>chiều</a:t>
                </a:r>
                <a:r>
                  <a:rPr lang="en-US" sz="2400" dirty="0"/>
                  <a:t> :</a:t>
                </a:r>
                <a:endParaRPr lang="vi-VN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09" y="1672047"/>
                <a:ext cx="8340853" cy="1595309"/>
              </a:xfrm>
              <a:prstGeom prst="rect">
                <a:avLst/>
              </a:prstGeom>
              <a:blipFill>
                <a:blip r:embed="rId4"/>
                <a:stretch>
                  <a:fillRect l="-1170" t="-2672" b="-992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:\Google Drive\LVTN\IMAGE\Euclidean_distance_3d_2_cropped.png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86" y="3788728"/>
            <a:ext cx="3425898" cy="276699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94634" y="3249886"/>
                <a:ext cx="5072094" cy="584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d(</a:t>
                </a:r>
                <a:r>
                  <a:rPr lang="fr-FR" sz="2000" dirty="0" err="1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p,q</a:t>
                </a: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2000" i="1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vi-VN" dirty="0">
                  <a:effectLst/>
                  <a:latin typeface="Times New Roman" panose="02020603050405020304" pitchFamily="18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34" y="3249886"/>
                <a:ext cx="5072094" cy="584904"/>
              </a:xfrm>
              <a:prstGeom prst="rect">
                <a:avLst/>
              </a:prstGeom>
              <a:blipFill>
                <a:blip r:embed="rId7"/>
                <a:stretch>
                  <a:fillRect l="-721" b="-1562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49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5118155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Thuật toán Binary Split :</a:t>
            </a:r>
            <a:endParaRPr lang="vi-VN" sz="24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Là thuật toán nổi tiếng để nhóm L vector huấn luyện thành M codebook vector.</a:t>
            </a:r>
            <a:endParaRPr lang="vi-VN" sz="2400" dirty="0">
              <a:effectLst/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81" y="1448536"/>
            <a:ext cx="3876097" cy="4848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609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1:</a:t>
            </a:r>
            <a:r>
              <a:rPr lang="vi-VN" sz="2400" dirty="0"/>
              <a:t> </a:t>
            </a: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Khởi tạo 1 vector codebook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ea typeface="MS Mincho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ea typeface="MS Mincho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 centroid </a:t>
            </a:r>
            <a:r>
              <a:rPr lang="en-US" sz="2400" dirty="0" err="1">
                <a:latin typeface="+mj-lt"/>
                <a:ea typeface="MS Mincho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 code book </a:t>
            </a:r>
            <a:r>
              <a:rPr lang="en-US" sz="2400" dirty="0" err="1">
                <a:latin typeface="+mj-lt"/>
                <a:ea typeface="MS Mincho"/>
                <a:cs typeface="Times New Roman" panose="02020603050405020304" pitchFamily="18" charset="0"/>
              </a:rPr>
              <a:t>đó</a:t>
            </a:r>
            <a:endParaRPr lang="vi-VN" sz="2400" dirty="0">
              <a:effectLst/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67" y="2816021"/>
            <a:ext cx="3822965" cy="2504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46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2:</a:t>
            </a:r>
            <a:r>
              <a:rPr lang="vi-VN" sz="2400" dirty="0"/>
              <a:t> </a:t>
            </a: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Nhân đôi kích thước của codebook bằng cách chia đôi codebook hiện hành yn theo quy tắc sau:</a:t>
            </a:r>
          </a:p>
          <a:p>
            <a:pPr algn="ctr">
              <a:spcBef>
                <a:spcPts val="600"/>
              </a:spcBef>
              <a:spcAft>
                <a:spcPts val="1000"/>
              </a:spcAft>
            </a:pPr>
            <a:r>
              <a:rPr lang="fr-FR" sz="24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y</a:t>
            </a:r>
            <a:r>
              <a:rPr lang="fr-FR" sz="2400" baseline="30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+</a:t>
            </a:r>
            <a:r>
              <a:rPr lang="fr-FR" sz="2400" baseline="-25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= </a:t>
            </a:r>
            <a:r>
              <a:rPr lang="fr-FR" sz="24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y</a:t>
            </a:r>
            <a:r>
              <a:rPr lang="fr-FR" sz="2400" baseline="-25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( 1 + </a:t>
            </a:r>
            <a:r>
              <a:rPr lang="en-US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ε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)</a:t>
            </a:r>
            <a:endParaRPr lang="vi-VN" sz="2400" dirty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1000"/>
              </a:spcAft>
            </a:pPr>
            <a:r>
              <a:rPr lang="vi-VN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y</a:t>
            </a:r>
            <a:r>
              <a:rPr lang="vi-VN" sz="2400" baseline="300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-</a:t>
            </a:r>
            <a:r>
              <a:rPr lang="fr-FR" sz="2400" baseline="-250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= </a:t>
            </a:r>
            <a:r>
              <a:rPr lang="fr-FR" sz="24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y</a:t>
            </a:r>
            <a:r>
              <a:rPr lang="fr-FR" sz="2400" baseline="-25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( 1 - </a:t>
            </a:r>
            <a:r>
              <a:rPr lang="en-US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ε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)</a:t>
            </a:r>
            <a:r>
              <a:rPr lang="el-G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endParaRPr lang="vi-VN" sz="2400" dirty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1000"/>
              </a:spcAft>
            </a:pPr>
            <a:r>
              <a:rPr lang="el-G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0.01 ≤ ε ≤ 0.05: </a:t>
            </a:r>
            <a:r>
              <a:rPr lang="fr-FR" sz="24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hệ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số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chia</a:t>
            </a:r>
            <a:endParaRPr lang="vi-VN" sz="2400" dirty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endParaRPr lang="vi-VN" sz="2400" dirty="0">
              <a:effectLst/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268" y="4807683"/>
            <a:ext cx="3096364" cy="18707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815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185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3</a:t>
            </a:r>
            <a:r>
              <a:rPr lang="vi-VN" sz="2400" dirty="0"/>
              <a:t>: Nearest Neighbor Search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Xắp xếp các vector đặc trưng này vào trong các cell chứa trọng tâm nào gần nhất theo khoảng cách Euclid.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687" y="4257965"/>
            <a:ext cx="3040219" cy="19187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86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4:</a:t>
            </a:r>
            <a:r>
              <a:rPr lang="vi-VN" sz="2400" dirty="0"/>
              <a:t> Centroid Update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Tính trung bình cộng các acoustic vector của cell đó để tìm ra nhân mới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565" y="3786043"/>
            <a:ext cx="3457769" cy="2346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903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198644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KHÁI QUÁT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656035" y="3916549"/>
            <a:ext cx="462135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Sơ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lược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vê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̀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nhận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dạng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giọng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nói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时尚中黑简体" panose="01010104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01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0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5:</a:t>
            </a:r>
            <a:r>
              <a:rPr lang="vi-VN" sz="2400" dirty="0"/>
              <a:t> </a:t>
            </a: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Lặp lại bước 3 &amp; 4 cho đến khi khoảng cách trung bình nhỏ hơn ngưỡng cho trước.</a:t>
            </a:r>
          </a:p>
          <a:p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  <a:p>
            <a:r>
              <a:rPr lang="vi-VN" sz="2400" u="sng" dirty="0"/>
              <a:t>Bước 6:</a:t>
            </a:r>
            <a:r>
              <a:rPr lang="vi-VN" sz="2400" dirty="0"/>
              <a:t> </a:t>
            </a:r>
            <a:r>
              <a:rPr lang="vi-VN" sz="2400" dirty="0">
                <a:ea typeface="MS Mincho"/>
                <a:cs typeface="Times New Roman" panose="02020603050405020304" pitchFamily="18" charset="0"/>
              </a:rPr>
              <a:t>Lặp lại bước 2, 3 &amp; 4 cho đến khi kích thước của codebook đến giá trị mong muốn.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565" y="3786043"/>
            <a:ext cx="3457769" cy="2346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967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pic>
        <p:nvPicPr>
          <p:cNvPr id="7" name="Picture 6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6873" y="1091338"/>
            <a:ext cx="4669848" cy="5162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480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Từ các vectơ đặc trưng ở phần 2 sau khi lượng tử hoá ta được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459" y="2923800"/>
            <a:ext cx="8458432" cy="3467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269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9009" y="1672047"/>
                <a:ext cx="8350882" cy="4175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u="sng" dirty="0"/>
                  <a:t>Nhận dạng:</a:t>
                </a:r>
                <a:r>
                  <a:rPr lang="vi-VN" sz="2400" dirty="0"/>
                  <a:t> Tính trung bình khoảng cách Euclide nhỏ nhất của các Acoustic Vector đến từng Codeword của tất cả các Codebook.</a:t>
                </a:r>
              </a:p>
              <a:p>
                <a:endParaRPr lang="vi-VN" sz="2400" dirty="0">
                  <a:latin typeface="+mj-lt"/>
                  <a:ea typeface="MS Mincho"/>
                  <a:cs typeface="Times New Roman" panose="02020603050405020304" pitchFamily="18" charset="0"/>
                </a:endParaRPr>
              </a:p>
              <a:p>
                <a:endParaRPr lang="vi-VN" sz="2400" dirty="0">
                  <a:latin typeface="+mj-lt"/>
                  <a:ea typeface="MS Mincho"/>
                  <a:cs typeface="Times New Roman" panose="02020603050405020304" pitchFamily="18" charset="0"/>
                </a:endParaRPr>
              </a:p>
              <a:p>
                <a:endParaRPr lang="vi-VN" sz="2400" dirty="0">
                  <a:latin typeface="+mj-lt"/>
                  <a:ea typeface="MS Mincho"/>
                  <a:cs typeface="Times New Roman" panose="02020603050405020304" pitchFamily="18" charset="0"/>
                </a:endParaRPr>
              </a:p>
              <a:p>
                <a:endParaRPr lang="vi-VN" sz="2400" dirty="0">
                  <a:latin typeface="+mj-lt"/>
                  <a:ea typeface="MS Mincho"/>
                  <a:cs typeface="Times New Roman" panose="02020603050405020304" pitchFamily="18" charset="0"/>
                </a:endParaRPr>
              </a:p>
              <a:p>
                <a:r>
                  <a:rPr lang="vi-VN" sz="2400" dirty="0">
                    <a:latin typeface="+mj-lt"/>
                    <a:ea typeface="MS Mincho"/>
                    <a:cs typeface="Times New Roman" panose="02020603050405020304" pitchFamily="18" charset="0"/>
                  </a:rPr>
                  <a:t>Sau đó, tìm từ nào có khoảng cách trung bình nhỏ nhất:</a:t>
                </a:r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j = </a:t>
                </a:r>
                <a:r>
                  <a:rPr lang="en-US" sz="2400" dirty="0" err="1">
                    <a:ea typeface="MS Mincho"/>
                    <a:cs typeface="Times New Roman" panose="02020603050405020304" pitchFamily="18" charset="0"/>
                  </a:rPr>
                  <a:t>argmin</a:t>
                </a: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[D</a:t>
                </a:r>
                <a:r>
                  <a:rPr lang="en-US" sz="2400" baseline="-25000" dirty="0">
                    <a:effectLst/>
                    <a:ea typeface="MS Mincho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]    </a:t>
                </a:r>
                <a:r>
                  <a:rPr lang="en-US" sz="2400" dirty="0" err="1">
                    <a:effectLst/>
                    <a:ea typeface="MS Mincho"/>
                    <a:cs typeface="Times New Roman" panose="02020603050405020304" pitchFamily="18" charset="0"/>
                  </a:rPr>
                  <a:t>với</a:t>
                </a:r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≤ </m:t>
                    </m:r>
                  </m:oMath>
                </a14:m>
                <a:r>
                  <a:rPr lang="en-US" sz="2400" dirty="0" err="1">
                    <a:effectLst/>
                    <a:ea typeface="MS Mincho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 V ; V là </a:t>
                </a:r>
                <a:r>
                  <a:rPr lang="en-US" sz="2400" dirty="0" err="1">
                    <a:effectLst/>
                    <a:ea typeface="MS Mincho"/>
                    <a:cs typeface="Times New Roman" panose="02020603050405020304" pitchFamily="18" charset="0"/>
                  </a:rPr>
                  <a:t>sô</a:t>
                </a:r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́ </a:t>
                </a:r>
                <a:r>
                  <a:rPr lang="en-US" sz="2400" dirty="0" err="1">
                    <a:effectLst/>
                    <a:ea typeface="MS Mincho"/>
                    <a:cs typeface="Times New Roman" panose="02020603050405020304" pitchFamily="18" charset="0"/>
                  </a:rPr>
                  <a:t>tư</a:t>
                </a:r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̀ </a:t>
                </a:r>
                <a:r>
                  <a:rPr lang="en-US" sz="2400" dirty="0" err="1">
                    <a:effectLst/>
                    <a:ea typeface="MS Mincho"/>
                    <a:cs typeface="Times New Roman" panose="02020603050405020304" pitchFamily="18" charset="0"/>
                  </a:rPr>
                  <a:t>vựng</a:t>
                </a:r>
                <a:endParaRPr lang="vi-VN" sz="2400" dirty="0">
                  <a:effectLst/>
                  <a:ea typeface="MS Mincho"/>
                  <a:cs typeface="Times New Roman" panose="02020603050405020304" pitchFamily="18" charset="0"/>
                </a:endParaRPr>
              </a:p>
              <a:p>
                <a:endParaRPr lang="vi-VN" sz="2400" dirty="0">
                  <a:latin typeface="+mj-lt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09" y="1672047"/>
                <a:ext cx="8350882" cy="4175502"/>
              </a:xfrm>
              <a:prstGeom prst="rect">
                <a:avLst/>
              </a:prstGeom>
              <a:blipFill>
                <a:blip r:embed="rId4"/>
                <a:stretch>
                  <a:fillRect l="-1168" t="-102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91406" y="2872376"/>
                <a:ext cx="5886087" cy="809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D</a:t>
                </a:r>
                <a:r>
                  <a:rPr lang="en-US" sz="2400" baseline="-25000" dirty="0">
                    <a:ea typeface="MS Mincho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vi-VN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fr-FR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min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⁡</m:t>
                        </m:r>
                      </m:e>
                    </m:nary>
                  </m:oMath>
                </a14:m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[d(</a:t>
                </a:r>
                <a:r>
                  <a:rPr lang="en-US" sz="2400" dirty="0" err="1">
                    <a:ea typeface="MS Mincho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 err="1">
                    <a:ea typeface="MS Mincho"/>
                    <a:cs typeface="Times New Roman" panose="02020603050405020304" pitchFamily="18" charset="0"/>
                  </a:rPr>
                  <a:t>t</a:t>
                </a:r>
                <a:r>
                  <a:rPr lang="en-US" sz="2400" baseline="-25000" dirty="0">
                    <a:ea typeface="MS Mincho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a typeface="MS Mincho"/>
                    <a:cs typeface="Times New Roman" panose="02020603050405020304" pitchFamily="18" charset="0"/>
                  </a:rPr>
                  <a:t>y</a:t>
                </a:r>
                <a:r>
                  <a:rPr lang="en-US" sz="2400" baseline="-25000" dirty="0" err="1">
                    <a:ea typeface="MS Mincho"/>
                    <a:cs typeface="Times New Roman" panose="02020603050405020304" pitchFamily="18" charset="0"/>
                  </a:rPr>
                  <a:t>mi</a:t>
                </a: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)]    </a:t>
                </a:r>
                <a:r>
                  <a:rPr lang="en-US" sz="2400" dirty="0" err="1">
                    <a:ea typeface="MS Mincho"/>
                    <a:cs typeface="Times New Roman" panose="02020603050405020304" pitchFamily="18" charset="0"/>
                  </a:rPr>
                  <a:t>với</a:t>
                </a: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≤ </m:t>
                    </m:r>
                  </m:oMath>
                </a14:m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 M</a:t>
                </a:r>
                <a:endParaRPr lang="vi-VN" sz="2400" dirty="0"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06" y="2872376"/>
                <a:ext cx="5886087" cy="809517"/>
              </a:xfrm>
              <a:prstGeom prst="rect">
                <a:avLst/>
              </a:prstGeom>
              <a:blipFill>
                <a:blip r:embed="rId5"/>
                <a:stretch>
                  <a:fillRect l="-414" r="-414" b="-60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642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219964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PHẦN CỨNG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656035" y="3916549"/>
            <a:ext cx="462135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Thiết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kế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hệ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thống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điều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khiển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nhúng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时尚中黑简体" panose="01010104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04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37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392108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PHẦN CỨNG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Thiết kế hệ thống điều khiển nhúng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89997" y="2273143"/>
            <a:ext cx="7200413" cy="2937099"/>
            <a:chOff x="789997" y="2273143"/>
            <a:chExt cx="7200413" cy="29370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97" y="2943870"/>
              <a:ext cx="964313" cy="1041763"/>
            </a:xfrm>
            <a:prstGeom prst="rect">
              <a:avLst/>
            </a:prstGeom>
          </p:spPr>
        </p:pic>
        <p:pic>
          <p:nvPicPr>
            <p:cNvPr id="9" name="Picture 2" descr="Kết quả hình ảnh cho stm32f407vg with micr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310" y="3211319"/>
              <a:ext cx="1147133" cy="774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4000"/>
                      </a14:imgEffect>
                    </a14:imgLayer>
                  </a14:imgProps>
                </a:ext>
              </a:extLst>
            </a:blip>
            <a:srcRect l="10713" t="4236" r="16135" b="7211"/>
            <a:stretch/>
          </p:blipFill>
          <p:spPr>
            <a:xfrm>
              <a:off x="3308419" y="2274068"/>
              <a:ext cx="715946" cy="86667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42000"/>
                      </a14:imgEffect>
                    </a14:imgLayer>
                  </a14:imgProps>
                </a:ext>
              </a:extLst>
            </a:blip>
            <a:srcRect l="15696" t="18305" r="14986" b="18561"/>
            <a:stretch/>
          </p:blipFill>
          <p:spPr>
            <a:xfrm>
              <a:off x="6502639" y="3099242"/>
              <a:ext cx="1070150" cy="731018"/>
            </a:xfrm>
            <a:prstGeom prst="rect">
              <a:avLst/>
            </a:prstGeom>
          </p:spPr>
        </p:pic>
        <p:pic>
          <p:nvPicPr>
            <p:cNvPr id="15" name="Picture 8" descr="Kết quả hình ảnh cho xe tự hành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018" y="4439424"/>
              <a:ext cx="1905392" cy="770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Kết quả hình ảnh cho RADIO WAVE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78" b="41522"/>
            <a:stretch/>
          </p:blipFill>
          <p:spPr bwMode="auto">
            <a:xfrm>
              <a:off x="4085205" y="2479255"/>
              <a:ext cx="1152498" cy="464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Elbow Connector 16"/>
            <p:cNvCxnSpPr>
              <a:stCxn id="9" idx="3"/>
              <a:endCxn id="10" idx="1"/>
            </p:cNvCxnSpPr>
            <p:nvPr/>
          </p:nvCxnSpPr>
          <p:spPr>
            <a:xfrm flipV="1">
              <a:off x="2901443" y="2707404"/>
              <a:ext cx="406977" cy="891073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2"/>
              <a:endCxn id="22" idx="0"/>
            </p:cNvCxnSpPr>
            <p:nvPr/>
          </p:nvCxnSpPr>
          <p:spPr>
            <a:xfrm>
              <a:off x="2327876" y="3985633"/>
              <a:ext cx="0" cy="45379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20" idx="3"/>
              <a:endCxn id="11" idx="0"/>
            </p:cNvCxnSpPr>
            <p:nvPr/>
          </p:nvCxnSpPr>
          <p:spPr>
            <a:xfrm>
              <a:off x="6018107" y="2706479"/>
              <a:ext cx="1019608" cy="392764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4000"/>
                      </a14:imgEffect>
                    </a14:imgLayer>
                  </a14:imgProps>
                </a:ext>
              </a:extLst>
            </a:blip>
            <a:srcRect l="10713" t="4236" r="16135" b="7211"/>
            <a:stretch/>
          </p:blipFill>
          <p:spPr>
            <a:xfrm>
              <a:off x="5302161" y="2273143"/>
              <a:ext cx="715946" cy="866671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>
              <a:stCxn id="11" idx="2"/>
              <a:endCxn id="15" idx="0"/>
            </p:cNvCxnSpPr>
            <p:nvPr/>
          </p:nvCxnSpPr>
          <p:spPr>
            <a:xfrm>
              <a:off x="7037714" y="3830260"/>
              <a:ext cx="0" cy="60916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16" descr="Hình ảnh có liên quan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8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63"/>
            <a:stretch/>
          </p:blipFill>
          <p:spPr bwMode="auto">
            <a:xfrm>
              <a:off x="1746165" y="4439423"/>
              <a:ext cx="1163423" cy="604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24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392108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PHẦN CỨNG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Thiết kế hệ thống điều khiển nhúng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554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Vi điều khiển</a:t>
            </a:r>
            <a:r>
              <a:rPr lang="vi-VN" sz="2400" dirty="0"/>
              <a:t>: </a:t>
            </a:r>
            <a:r>
              <a:rPr lang="vi-VN" sz="2400" dirty="0">
                <a:ea typeface="MS Mincho"/>
                <a:cs typeface="Times New Roman" panose="02020603050405020304" pitchFamily="18" charset="0"/>
              </a:rPr>
              <a:t>STM32F407VG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  <a:p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32-bit ARM Cortex-M4F core, 1 MB Flash, 192 KB RAM</a:t>
            </a:r>
          </a:p>
          <a:p>
            <a:pPr marL="342900" indent="-342900">
              <a:buFontTx/>
              <a:buChar char="-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Bộ xử lý âm thanh: MP45DT02, ST MEMS audio sensor, omni-directional digital microphone.</a:t>
            </a:r>
          </a:p>
          <a:p>
            <a:pPr marL="342900" indent="-342900">
              <a:buFontTx/>
              <a:buChar char="-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Thư viện DSP</a:t>
            </a:r>
          </a:p>
        </p:txBody>
      </p:sp>
      <p:pic>
        <p:nvPicPr>
          <p:cNvPr id="7" name="Picture 6" descr="Kết quả hình ảnh cho stm32f407v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34" y="4276437"/>
            <a:ext cx="3170525" cy="183341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952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1210588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DEMO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656035" y="3916549"/>
            <a:ext cx="462135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Mô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phỏng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trên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MATLAB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05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076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371794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KẾ HOẠCH THỰC HIỆN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06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45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93698" y="260339"/>
            <a:ext cx="301319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altLang="zh-CN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KẾ HOẠCH THỰC HIỆN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241120"/>
              </p:ext>
            </p:extLst>
          </p:nvPr>
        </p:nvGraphicFramePr>
        <p:xfrm>
          <a:off x="64655" y="1597660"/>
          <a:ext cx="8968509" cy="4649998"/>
        </p:xfrm>
        <a:graphic>
          <a:graphicData uri="http://schemas.openxmlformats.org/drawingml/2006/table">
            <a:tbl>
              <a:tblPr firstRow="1" firstCol="1" bandRow="1"/>
              <a:tblGrid>
                <a:gridCol w="1793211">
                  <a:extLst>
                    <a:ext uri="{9D8B030D-6E8A-4147-A177-3AD203B41FA5}">
                      <a16:colId xmlns:a16="http://schemas.microsoft.com/office/drawing/2014/main" val="2668572493"/>
                    </a:ext>
                  </a:extLst>
                </a:gridCol>
                <a:gridCol w="1793211">
                  <a:extLst>
                    <a:ext uri="{9D8B030D-6E8A-4147-A177-3AD203B41FA5}">
                      <a16:colId xmlns:a16="http://schemas.microsoft.com/office/drawing/2014/main" val="1578836948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3996131414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1586349838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1798283071"/>
                    </a:ext>
                  </a:extLst>
                </a:gridCol>
              </a:tblGrid>
              <a:tr h="300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dung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 2</a:t>
                      </a:r>
                      <a:endParaRPr lang="vi-VN" sz="16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 3</a:t>
                      </a:r>
                      <a:endParaRPr lang="vi-VN" sz="16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 4</a:t>
                      </a:r>
                      <a:endParaRPr lang="vi-VN" sz="16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5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178591"/>
                  </a:ext>
                </a:extLst>
              </a:tr>
              <a:tr h="964492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2.2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hướng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nghiên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cứu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Tìm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hiểu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vê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phương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pháp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ngư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̃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âm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học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Thử nghiệm các pp vào đề tài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998721"/>
                  </a:ext>
                </a:extLst>
              </a:tr>
              <a:tr h="964492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2.3.2 Các bộ lọc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Tìm tần số cắt tối ưu cho các bộ lọc được dùng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87323"/>
                  </a:ext>
                </a:extLst>
              </a:tr>
              <a:tr h="1200233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2.4 Trích đặc trưng tiếng nói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Thử nghiệm một số phương pháp trích đặc trưng khác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Chọn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phương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pháp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trích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đặc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trưng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tốt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nhất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03840"/>
                  </a:ext>
                </a:extLst>
              </a:tr>
              <a:tr h="1200233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2.5 Các phương pháp huấn luyện và nhận dạng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Tìm hiểu các thuật toán machine learning khác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nghiệm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thuật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toán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machine learning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50427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032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167688" cy="61555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KHÁI QUÁT</a:t>
              </a:r>
              <a:endParaRPr lang="zh-CN" altLang="en-US" sz="2400" b="1" dirty="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Sơ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lược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vê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̀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nhận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dạng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giọng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nói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78674" y="1994262"/>
            <a:ext cx="8811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cs typeface="Times New Roman" panose="02020603050405020304" pitchFamily="18" charset="0"/>
              </a:rPr>
              <a:t>Nhận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dạng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tiếng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nói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là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phân</a:t>
            </a:r>
            <a:r>
              <a:rPr lang="en-US" sz="2400" dirty="0">
                <a:cs typeface="Times New Roman" panose="02020603050405020304" pitchFamily="18" charset="0"/>
              </a:rPr>
              <a:t> chia </a:t>
            </a:r>
            <a:r>
              <a:rPr lang="en-US" sz="2400" dirty="0" err="1">
                <a:cs typeface="Times New Roman" panose="02020603050405020304" pitchFamily="18" charset="0"/>
              </a:rPr>
              <a:t>và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đính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nhãn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ngôn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ngữ</a:t>
            </a:r>
            <a:r>
              <a:rPr lang="en-US" sz="2400" dirty="0">
                <a:cs typeface="Times New Roman" panose="02020603050405020304" pitchFamily="18" charset="0"/>
              </a:rPr>
              <a:t> (labeling) </a:t>
            </a:r>
            <a:r>
              <a:rPr lang="en-US" sz="2400" dirty="0" err="1">
                <a:cs typeface="Times New Roman" panose="02020603050405020304" pitchFamily="18" charset="0"/>
              </a:rPr>
              <a:t>cho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tín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hiệu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tiếng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nói</a:t>
            </a:r>
            <a:r>
              <a:rPr lang="en-US" sz="2400" dirty="0"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cs typeface="Times New Roman" panose="02020603050405020304" pitchFamily="18" charset="0"/>
              </a:rPr>
              <a:t>Nhận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dạng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tiếng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nói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có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nhiều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ứng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dụng</a:t>
            </a:r>
            <a:r>
              <a:rPr lang="en-US" sz="2400" dirty="0"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Nhập liệu từ xa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en-US" sz="2400" dirty="0" err="1">
                <a:cs typeface="Times New Roman" panose="02020603050405020304" pitchFamily="18" charset="0"/>
              </a:rPr>
              <a:t>Điều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khiển</a:t>
            </a:r>
            <a:r>
              <a:rPr lang="en-US" sz="2400" dirty="0">
                <a:cs typeface="Times New Roman" panose="02020603050405020304" pitchFamily="18" charset="0"/>
              </a:rPr>
              <a:t> - </a:t>
            </a:r>
            <a:r>
              <a:rPr lang="en-US" sz="2400" dirty="0" err="1">
                <a:cs typeface="Times New Roman" panose="02020603050405020304" pitchFamily="18" charset="0"/>
              </a:rPr>
              <a:t>giao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tiếp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không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dây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Bảo mật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…</a:t>
            </a:r>
          </a:p>
          <a:p>
            <a:endParaRPr lang="en-US" sz="2400" dirty="0"/>
          </a:p>
        </p:txBody>
      </p:sp>
      <p:pic>
        <p:nvPicPr>
          <p:cNvPr id="1026" name="Picture 2" descr="Kết quả hình ảnh cho nhận dạng giọng nó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32" r="9119"/>
          <a:stretch/>
        </p:blipFill>
        <p:spPr bwMode="auto">
          <a:xfrm>
            <a:off x="5268686" y="3422469"/>
            <a:ext cx="3493069" cy="28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5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93698" y="260339"/>
            <a:ext cx="301319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altLang="zh-CN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KẾ HOẠCH THỰC HIỆN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747143"/>
              </p:ext>
            </p:extLst>
          </p:nvPr>
        </p:nvGraphicFramePr>
        <p:xfrm>
          <a:off x="110836" y="1597660"/>
          <a:ext cx="8968509" cy="4886579"/>
        </p:xfrm>
        <a:graphic>
          <a:graphicData uri="http://schemas.openxmlformats.org/drawingml/2006/table">
            <a:tbl>
              <a:tblPr firstRow="1" firstCol="1" bandRow="1"/>
              <a:tblGrid>
                <a:gridCol w="1793211">
                  <a:extLst>
                    <a:ext uri="{9D8B030D-6E8A-4147-A177-3AD203B41FA5}">
                      <a16:colId xmlns:a16="http://schemas.microsoft.com/office/drawing/2014/main" val="2668572493"/>
                    </a:ext>
                  </a:extLst>
                </a:gridCol>
                <a:gridCol w="1793211">
                  <a:extLst>
                    <a:ext uri="{9D8B030D-6E8A-4147-A177-3AD203B41FA5}">
                      <a16:colId xmlns:a16="http://schemas.microsoft.com/office/drawing/2014/main" val="1578836948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3996131414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1586349838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1798283071"/>
                    </a:ext>
                  </a:extLst>
                </a:gridCol>
              </a:tblGrid>
              <a:tr h="3183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dung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2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3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 4</a:t>
                      </a:r>
                      <a:endParaRPr lang="vi-VN" sz="16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5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178591"/>
                  </a:ext>
                </a:extLst>
              </a:tr>
              <a:tr h="95499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Thực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hiện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đê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tài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Lắp ráp xe tự hành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và chạy thử bằng vđk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Lập trình vi điều khiển dựa trên các giải thuật đã làm trên MATLAB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- Tối ưu thuật toán và các thông số.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- Thử nghiệm các vi điều khiển khác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Trang trí và kiểm tra chất lượng phần cứng. Chạy thử mô hình.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998721"/>
                  </a:ext>
                </a:extLst>
              </a:tr>
              <a:tr h="95499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Báo cáo luận văn tốt nghiệp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Làm báo cáo và slide thuyết trình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Luyện thuyết trình và chuẩn bị đầy đủ kiến thức trong phạm vi đề tài.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87323"/>
                  </a:ext>
                </a:extLst>
              </a:tr>
              <a:tr h="127332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Thực hiện đề tài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Lắp ráp xe tự hành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và chạy thử bằng vđk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Lập trình vi điều khiển dựa trên các giải thuật đã làm trên MATLAB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Tối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ưu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thuật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toán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sô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́.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nghiệm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vi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điều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khiển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khác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Trang trí và kiểm tra chất lượng phần cứng. Chạy thử mô hình.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03840"/>
                  </a:ext>
                </a:extLst>
              </a:tr>
              <a:tr h="127332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Báo cáo luận văn tốt nghiệp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Làm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báo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cáo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slide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thuyết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trình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Luyện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thuyết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trình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chuẩn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bị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đầy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kiến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thức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phạm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vi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đê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tài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50427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3340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42621FF0-CB47-420B-B80D-9DC99B1280C5}"/>
              </a:ext>
            </a:extLst>
          </p:cNvPr>
          <p:cNvSpPr txBox="1"/>
          <p:nvPr/>
        </p:nvSpPr>
        <p:spPr>
          <a:xfrm>
            <a:off x="548723" y="2469297"/>
            <a:ext cx="456822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CẢM ƠN THẦY VÀ CÁC BẠN ĐÃ LẮNG NGHE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2C52D7D-0FF7-4DE9-B543-D4F88CDCF96D}"/>
              </a:ext>
            </a:extLst>
          </p:cNvPr>
          <p:cNvSpPr txBox="1"/>
          <p:nvPr/>
        </p:nvSpPr>
        <p:spPr>
          <a:xfrm>
            <a:off x="548724" y="3787904"/>
            <a:ext cx="4115990" cy="2308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Buổi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thuyết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trình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đã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kết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thúc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C54B0E8-C919-441A-A536-B979C163C57A}"/>
              </a:ext>
            </a:extLst>
          </p:cNvPr>
          <p:cNvGrpSpPr/>
          <p:nvPr/>
        </p:nvGrpSpPr>
        <p:grpSpPr>
          <a:xfrm>
            <a:off x="614393" y="4217633"/>
            <a:ext cx="312703" cy="312701"/>
            <a:chOff x="891974" y="4415843"/>
            <a:chExt cx="450443" cy="450443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EA5D9BF5-3F1C-4DBE-BCF6-D9C39773529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  <p:sp>
          <p:nvSpPr>
            <p:cNvPr id="64" name="椭圆 39">
              <a:extLst>
                <a:ext uri="{FF2B5EF4-FFF2-40B4-BE49-F238E27FC236}">
                  <a16:creationId xmlns:a16="http://schemas.microsoft.com/office/drawing/2014/main" id="{B77EDD4F-4558-4B92-92EC-6B445AA7FAA7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3ED5C1AA-5752-4BA7-86F3-F66A2E3AB856}"/>
              </a:ext>
            </a:extLst>
          </p:cNvPr>
          <p:cNvSpPr txBox="1"/>
          <p:nvPr/>
        </p:nvSpPr>
        <p:spPr>
          <a:xfrm>
            <a:off x="967498" y="4268093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REPORTER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：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MR HUNG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52D68C7-84BF-4BC7-A07A-E01C133E5BDB}"/>
              </a:ext>
            </a:extLst>
          </p:cNvPr>
          <p:cNvGrpSpPr/>
          <p:nvPr/>
        </p:nvGrpSpPr>
        <p:grpSpPr>
          <a:xfrm>
            <a:off x="2528943" y="4217633"/>
            <a:ext cx="312703" cy="312701"/>
            <a:chOff x="891974" y="4415843"/>
            <a:chExt cx="450443" cy="450443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81CF1A8-F30D-4D89-AD9C-D51C5A161D9F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  <p:sp>
          <p:nvSpPr>
            <p:cNvPr id="68" name="椭圆 44">
              <a:extLst>
                <a:ext uri="{FF2B5EF4-FFF2-40B4-BE49-F238E27FC236}">
                  <a16:creationId xmlns:a16="http://schemas.microsoft.com/office/drawing/2014/main" id="{F12AF095-0FE6-4289-B2D5-186162F36E62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C5687198-4D99-456A-B5E2-7869E71E7D42}"/>
              </a:ext>
            </a:extLst>
          </p:cNvPr>
          <p:cNvSpPr txBox="1"/>
          <p:nvPr/>
        </p:nvSpPr>
        <p:spPr>
          <a:xfrm>
            <a:off x="2882048" y="4268093"/>
            <a:ext cx="1116011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TIME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：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3/8/2020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+mj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9FEFBCB-0811-45E5-BC31-278B76A5AE96}"/>
              </a:ext>
            </a:extLst>
          </p:cNvPr>
          <p:cNvSpPr txBox="1"/>
          <p:nvPr/>
        </p:nvSpPr>
        <p:spPr>
          <a:xfrm>
            <a:off x="3880020" y="1196284"/>
            <a:ext cx="113915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Work summary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345809F-F497-44A7-BBC4-BEEDF6482100}"/>
              </a:ext>
            </a:extLst>
          </p:cNvPr>
          <p:cNvSpPr txBox="1"/>
          <p:nvPr/>
        </p:nvSpPr>
        <p:spPr>
          <a:xfrm>
            <a:off x="4971930" y="1196284"/>
            <a:ext cx="1129155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meeting report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87F691D-DEDA-4EA0-B2BF-7504CD8D7F86}"/>
              </a:ext>
            </a:extLst>
          </p:cNvPr>
          <p:cNvSpPr txBox="1"/>
          <p:nvPr/>
        </p:nvSpPr>
        <p:spPr>
          <a:xfrm>
            <a:off x="6023347" y="1196284"/>
            <a:ext cx="1101007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Business Show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5B2C4AE-A52D-4DD3-BB2E-457B9CB10066}"/>
              </a:ext>
            </a:extLst>
          </p:cNvPr>
          <p:cNvSpPr txBox="1"/>
          <p:nvPr/>
        </p:nvSpPr>
        <p:spPr>
          <a:xfrm>
            <a:off x="7131270" y="1196284"/>
            <a:ext cx="1200072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Project planning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3D43D5A-3404-4C71-A8C1-43475F54E273}"/>
              </a:ext>
            </a:extLst>
          </p:cNvPr>
          <p:cNvGrpSpPr/>
          <p:nvPr/>
        </p:nvGrpSpPr>
        <p:grpSpPr>
          <a:xfrm>
            <a:off x="8371033" y="1266091"/>
            <a:ext cx="221456" cy="114300"/>
            <a:chOff x="3867150" y="1504950"/>
            <a:chExt cx="295275" cy="152400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48DA907-6B1E-4DC6-95B4-80FD30F6CB86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15049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02F7B965-93B7-41FB-ABFC-91A1F8F1D21A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15811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5A3A44CE-7814-4EF0-A2BA-00295EBDD08A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16573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51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5" grpId="0"/>
      <p:bldP spid="69" grpId="0"/>
      <p:bldP spid="71" grpId="0"/>
      <p:bldP spid="72" grpId="0"/>
      <p:bldP spid="73" grpId="0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167688" cy="61555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KHÁI QUÁT</a:t>
              </a:r>
              <a:endParaRPr lang="zh-CN" altLang="en-US" sz="2400" b="1" dirty="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Sơ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lược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vê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̀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nhận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dạng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giọng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nói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78674" y="1994262"/>
            <a:ext cx="88111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cs typeface="Times New Roman" panose="02020603050405020304" pitchFamily="18" charset="0"/>
              </a:rPr>
              <a:t>Nhận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dạng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tiếng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nói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cần</a:t>
            </a:r>
            <a:r>
              <a:rPr lang="en-US" sz="2400" dirty="0">
                <a:cs typeface="Times New Roman" panose="02020603050405020304" pitchFamily="18" charset="0"/>
              </a:rPr>
              <a:t> tri </a:t>
            </a:r>
            <a:r>
              <a:rPr lang="en-US" sz="2400" dirty="0" err="1">
                <a:cs typeface="Times New Roman" panose="02020603050405020304" pitchFamily="18" charset="0"/>
              </a:rPr>
              <a:t>thức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từ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rất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nhiều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từ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các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ngành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khoa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học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liên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quan</a:t>
            </a:r>
            <a:r>
              <a:rPr lang="en-US" sz="2400" dirty="0"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Xử lí tín hiệu</a:t>
            </a:r>
            <a:r>
              <a:rPr lang="en-US" sz="2400" dirty="0"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en-US" sz="2400" dirty="0" err="1">
                <a:cs typeface="Times New Roman" panose="02020603050405020304" pitchFamily="18" charset="0"/>
              </a:rPr>
              <a:t>Âm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học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Nhận dạng mẫu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Lí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thuyết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thông</a:t>
            </a:r>
            <a:r>
              <a:rPr lang="en-US" sz="2400" dirty="0">
                <a:cs typeface="Times New Roman" panose="02020603050405020304" pitchFamily="18" charset="0"/>
              </a:rPr>
              <a:t> tin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en-US" sz="2400" dirty="0" err="1">
                <a:cs typeface="Times New Roman" panose="02020603050405020304" pitchFamily="18" charset="0"/>
              </a:rPr>
              <a:t>Khoa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học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máy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tính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en-US" sz="2400" dirty="0" err="1">
                <a:cs typeface="Times New Roman" panose="02020603050405020304" pitchFamily="18" charset="0"/>
              </a:rPr>
              <a:t>Ngôn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ngữ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học</a:t>
            </a:r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pic>
        <p:nvPicPr>
          <p:cNvPr id="7" name="Picture 2" descr="Kết quả hình ảnh cho nhận dạng giọng nó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32" r="9119"/>
          <a:stretch/>
        </p:blipFill>
        <p:spPr bwMode="auto">
          <a:xfrm>
            <a:off x="5268686" y="3422469"/>
            <a:ext cx="3493069" cy="28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304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167688" cy="61555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KHÁI QUÁT</a:t>
              </a:r>
              <a:endParaRPr lang="zh-CN" altLang="en-US" sz="2400" b="1" dirty="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Sơ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lược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vê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̀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nhận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dạng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giọng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nói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78674" y="1994262"/>
            <a:ext cx="8811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cs typeface="Times New Roman" panose="02020603050405020304" pitchFamily="18" charset="0"/>
              </a:rPr>
              <a:t>Những yếu tố quyết định đến chất lượng và hiệu quả của hệ thống nhận dạng tiếng nói</a:t>
            </a:r>
            <a:r>
              <a:rPr lang="en-US" sz="2400" dirty="0"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Kích thước bộ từ vựng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vi-VN" sz="2400" dirty="0">
                <a:cs typeface="Times New Roman" panose="02020603050405020304" pitchFamily="18" charset="0"/>
              </a:rPr>
              <a:t>Tiếng nói được xử lý một cách rời rạc hay liên tục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Sự không rõ ràng và nhầm lẫn ngữ âm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Môi trường thu âm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en-US" sz="2400" dirty="0" err="1">
                <a:cs typeface="Times New Roman" panose="02020603050405020304" pitchFamily="18" charset="0"/>
              </a:rPr>
              <a:t>Tốc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độ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xử</a:t>
            </a:r>
            <a:r>
              <a:rPr lang="en-US" sz="2400" dirty="0">
                <a:cs typeface="Times New Roman" panose="02020603050405020304" pitchFamily="18" charset="0"/>
              </a:rPr>
              <a:t> lí </a:t>
            </a:r>
            <a:r>
              <a:rPr lang="en-US" sz="2400" dirty="0" err="1">
                <a:cs typeface="Times New Roman" panose="02020603050405020304" pitchFamily="18" charset="0"/>
              </a:rPr>
              <a:t>và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nhận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dạng</a:t>
            </a:r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/>
              <a:t>   </a:t>
            </a:r>
          </a:p>
        </p:txBody>
      </p:sp>
      <p:pic>
        <p:nvPicPr>
          <p:cNvPr id="1026" name="Picture 2" descr="Kết quả hình ảnh cho nhầm lẫn tiếng nó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250" y="4800443"/>
            <a:ext cx="3083647" cy="1582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42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3179973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TRÍCH ĐẶC TRƯNG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656035" y="3916549"/>
            <a:ext cx="462135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Tìm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hiểu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về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phương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pháp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trích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đặc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trưng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时尚中黑简体" panose="01010104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02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294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883" y="1785256"/>
            <a:ext cx="88111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cs typeface="Times New Roman" panose="02020603050405020304" pitchFamily="18" charset="0"/>
              </a:rPr>
              <a:t>Các đặc trưng mang thông tin về tiếng nói: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Các tần số formant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Tần số âm cơ bản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Năng lượng</a:t>
            </a:r>
          </a:p>
          <a:p>
            <a:endParaRPr lang="vi-VN" sz="2400" dirty="0">
              <a:cs typeface="Times New Roman" panose="02020603050405020304" pitchFamily="18" charset="0"/>
            </a:endParaRPr>
          </a:p>
          <a:p>
            <a:r>
              <a:rPr lang="vi-VN" sz="2400" dirty="0">
                <a:cs typeface="Times New Roman" panose="02020603050405020304" pitchFamily="18" charset="0"/>
              </a:rPr>
              <a:t>Các đặc trưng mang thông tin về đường bao phổ: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Hệ số dự đoán tuyến tính(LPC)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Các hệ số cepstrum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Các hệ số cepstrum dự đoán tuyến tính(LPCC)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</a:t>
            </a:r>
            <a:r>
              <a:rPr lang="vi-V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Các hệ số cepstrum tần số Mel(MFCC)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19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1380</TotalTime>
  <Words>2077</Words>
  <Application>Microsoft Office PowerPoint</Application>
  <PresentationFormat>On-screen Show (4:3)</PresentationFormat>
  <Paragraphs>378</Paragraphs>
  <Slides>51</Slides>
  <Notes>50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等线</vt:lpstr>
      <vt:lpstr>微软雅黑</vt:lpstr>
      <vt:lpstr>Arial</vt:lpstr>
      <vt:lpstr>Calibri</vt:lpstr>
      <vt:lpstr>Cambria Math</vt:lpstr>
      <vt:lpstr>Times New Roman</vt:lpstr>
      <vt:lpstr>Wingdings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Hung</cp:lastModifiedBy>
  <cp:revision>103</cp:revision>
  <dcterms:created xsi:type="dcterms:W3CDTF">2017-09-22T08:16:39Z</dcterms:created>
  <dcterms:modified xsi:type="dcterms:W3CDTF">2020-07-04T13:28:10Z</dcterms:modified>
</cp:coreProperties>
</file>